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7" r:id="rId2"/>
    <p:sldId id="267" r:id="rId3"/>
    <p:sldId id="281" r:id="rId4"/>
    <p:sldId id="272" r:id="rId5"/>
    <p:sldId id="273" r:id="rId6"/>
    <p:sldId id="274" r:id="rId7"/>
    <p:sldId id="275" r:id="rId8"/>
    <p:sldId id="276" r:id="rId9"/>
    <p:sldId id="277" r:id="rId10"/>
    <p:sldId id="278" r:id="rId11"/>
    <p:sldId id="279" r:id="rId12"/>
    <p:sldId id="280" r:id="rId13"/>
    <p:sldId id="282" r:id="rId14"/>
    <p:sldId id="283" r:id="rId15"/>
    <p:sldId id="284" r:id="rId16"/>
    <p:sldId id="285" r:id="rId17"/>
    <p:sldId id="286" r:id="rId18"/>
    <p:sldId id="287" r:id="rId19"/>
    <p:sldId id="288" r:id="rId20"/>
    <p:sldId id="289" r:id="rId21"/>
    <p:sldId id="290" r:id="rId22"/>
    <p:sldId id="291" r:id="rId23"/>
    <p:sldId id="292" r:id="rId24"/>
    <p:sldId id="293" r:id="rId25"/>
    <p:sldId id="294" r:id="rId26"/>
    <p:sldId id="295" r:id="rId27"/>
    <p:sldId id="263"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232"/>
    <p:restoredTop sz="94660"/>
  </p:normalViewPr>
  <p:slideViewPr>
    <p:cSldViewPr snapToGrid="0">
      <p:cViewPr varScale="1">
        <p:scale>
          <a:sx n="118" d="100"/>
          <a:sy n="118" d="100"/>
        </p:scale>
        <p:origin x="240" y="480"/>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tif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2020/10/12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05079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1207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3181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6201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7179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99076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40655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1421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255727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43836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05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992830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69754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42083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22444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7823982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57658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62876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
        <p:nvSpPr>
          <p:cNvPr id="3" name="文本框 2">
            <a:extLst>
              <a:ext uri="{FF2B5EF4-FFF2-40B4-BE49-F238E27FC236}">
                <a16:creationId xmlns:a16="http://schemas.microsoft.com/office/drawing/2014/main" id="{390DEB04-E306-C849-A654-A8AACBF04C82}"/>
              </a:ext>
            </a:extLst>
          </p:cNvPr>
          <p:cNvSpPr txBox="1"/>
          <p:nvPr/>
        </p:nvSpPr>
        <p:spPr>
          <a:xfrm>
            <a:off x="3881336" y="4620638"/>
            <a:ext cx="2383277" cy="743280"/>
          </a:xfrm>
          <a:prstGeom prst="rect">
            <a:avLst/>
          </a:prstGeom>
          <a:noFill/>
        </p:spPr>
        <p:txBody>
          <a:bodyPr wrap="square" rtlCol="0">
            <a:spAutoFit/>
          </a:bodyPr>
          <a:lstStyle/>
          <a:p>
            <a:r>
              <a:rPr lang="zh-CN" altLang="en-US" sz="4230" b="1" dirty="0">
                <a:solidFill>
                  <a:schemeClr val="bg1"/>
                </a:solidFill>
                <a:latin typeface="微软雅黑" panose="020B0503020204020204" charset="-122"/>
                <a:ea typeface="微软雅黑" panose="020B0503020204020204" charset="-122"/>
              </a:rPr>
              <a:t>花 啸</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3</a:t>
            </a:r>
            <a:r>
              <a:rPr lang="zh-CN" altLang="en-US" sz="2800" dirty="0"/>
              <a:t>、构建</a:t>
            </a:r>
            <a:r>
              <a:rPr lang="en-US" altLang="zh-CN" sz="2800" dirty="0"/>
              <a:t>&amp;</a:t>
            </a:r>
            <a:r>
              <a:rPr lang="zh-CN" altLang="en-US" sz="2800" dirty="0"/>
              <a:t>执行</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439214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949E27E3-BE4C-FC42-8224-D67CA93B2D76}"/>
              </a:ext>
            </a:extLst>
          </p:cNvPr>
          <p:cNvPicPr>
            <a:picLocks noChangeAspect="1"/>
          </p:cNvPicPr>
          <p:nvPr/>
        </p:nvPicPr>
        <p:blipFill>
          <a:blip r:embed="rId3"/>
          <a:stretch>
            <a:fillRect/>
          </a:stretch>
        </p:blipFill>
        <p:spPr>
          <a:xfrm>
            <a:off x="573932" y="2705206"/>
            <a:ext cx="8043994" cy="380364"/>
          </a:xfrm>
          <a:prstGeom prst="rect">
            <a:avLst/>
          </a:prstGeom>
        </p:spPr>
      </p:pic>
      <p:pic>
        <p:nvPicPr>
          <p:cNvPr id="4" name="图片 3">
            <a:extLst>
              <a:ext uri="{FF2B5EF4-FFF2-40B4-BE49-F238E27FC236}">
                <a16:creationId xmlns:a16="http://schemas.microsoft.com/office/drawing/2014/main" id="{57B35BAB-9CC0-B34A-94CE-B7BF697E0CD1}"/>
              </a:ext>
            </a:extLst>
          </p:cNvPr>
          <p:cNvPicPr>
            <a:picLocks noChangeAspect="1"/>
          </p:cNvPicPr>
          <p:nvPr/>
        </p:nvPicPr>
        <p:blipFill>
          <a:blip r:embed="rId4"/>
          <a:stretch>
            <a:fillRect/>
          </a:stretch>
        </p:blipFill>
        <p:spPr>
          <a:xfrm>
            <a:off x="573932" y="1958654"/>
            <a:ext cx="7188200" cy="520700"/>
          </a:xfrm>
          <a:prstGeom prst="rect">
            <a:avLst/>
          </a:prstGeom>
        </p:spPr>
      </p:pic>
      <p:pic>
        <p:nvPicPr>
          <p:cNvPr id="5" name="图片 4">
            <a:extLst>
              <a:ext uri="{FF2B5EF4-FFF2-40B4-BE49-F238E27FC236}">
                <a16:creationId xmlns:a16="http://schemas.microsoft.com/office/drawing/2014/main" id="{002E0376-652B-574E-A9AD-16462E6A1FBA}"/>
              </a:ext>
            </a:extLst>
          </p:cNvPr>
          <p:cNvPicPr>
            <a:picLocks noChangeAspect="1"/>
          </p:cNvPicPr>
          <p:nvPr/>
        </p:nvPicPr>
        <p:blipFill>
          <a:blip r:embed="rId5"/>
          <a:stretch>
            <a:fillRect/>
          </a:stretch>
        </p:blipFill>
        <p:spPr>
          <a:xfrm>
            <a:off x="573932" y="3804138"/>
            <a:ext cx="7391400" cy="228600"/>
          </a:xfrm>
          <a:prstGeom prst="rect">
            <a:avLst/>
          </a:prstGeom>
        </p:spPr>
      </p:pic>
      <p:pic>
        <p:nvPicPr>
          <p:cNvPr id="6" name="图片 5">
            <a:extLst>
              <a:ext uri="{FF2B5EF4-FFF2-40B4-BE49-F238E27FC236}">
                <a16:creationId xmlns:a16="http://schemas.microsoft.com/office/drawing/2014/main" id="{0EE406AF-7A3A-AC4F-9DC0-C89CA6C4D80B}"/>
              </a:ext>
            </a:extLst>
          </p:cNvPr>
          <p:cNvPicPr>
            <a:picLocks noChangeAspect="1"/>
          </p:cNvPicPr>
          <p:nvPr/>
        </p:nvPicPr>
        <p:blipFill>
          <a:blip r:embed="rId6"/>
          <a:stretch>
            <a:fillRect/>
          </a:stretch>
        </p:blipFill>
        <p:spPr>
          <a:xfrm>
            <a:off x="573932" y="4290278"/>
            <a:ext cx="5981700" cy="330200"/>
          </a:xfrm>
          <a:prstGeom prst="rect">
            <a:avLst/>
          </a:prstGeom>
        </p:spPr>
      </p:pic>
      <p:sp>
        <p:nvSpPr>
          <p:cNvPr id="8" name="文本框 7">
            <a:extLst>
              <a:ext uri="{FF2B5EF4-FFF2-40B4-BE49-F238E27FC236}">
                <a16:creationId xmlns:a16="http://schemas.microsoft.com/office/drawing/2014/main" id="{ED16CAFA-178B-724D-97C5-F638B9411643}"/>
              </a:ext>
            </a:extLst>
          </p:cNvPr>
          <p:cNvSpPr txBox="1"/>
          <p:nvPr/>
        </p:nvSpPr>
        <p:spPr>
          <a:xfrm>
            <a:off x="462172" y="3306036"/>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
        <p:nvSpPr>
          <p:cNvPr id="12" name="文本框 11">
            <a:extLst>
              <a:ext uri="{FF2B5EF4-FFF2-40B4-BE49-F238E27FC236}">
                <a16:creationId xmlns:a16="http://schemas.microsoft.com/office/drawing/2014/main" id="{73EB653F-3B04-574A-95F4-E5DA812B277A}"/>
              </a:ext>
            </a:extLst>
          </p:cNvPr>
          <p:cNvSpPr txBox="1"/>
          <p:nvPr/>
        </p:nvSpPr>
        <p:spPr>
          <a:xfrm>
            <a:off x="462172" y="1409662"/>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Tree>
    <p:extLst>
      <p:ext uri="{BB962C8B-B14F-4D97-AF65-F5344CB8AC3E}">
        <p14:creationId xmlns:p14="http://schemas.microsoft.com/office/powerpoint/2010/main" val="1540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2965222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15995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5</a:t>
            </a:r>
            <a:r>
              <a:rPr lang="zh-CN" altLang="en-US" sz="2800" dirty="0"/>
              <a:t>、数据类型</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5E4C0F3F-4D0D-A14D-B17A-6F4115CFF3D1}"/>
              </a:ext>
            </a:extLst>
          </p:cNvPr>
          <p:cNvPicPr>
            <a:picLocks noChangeAspect="1"/>
          </p:cNvPicPr>
          <p:nvPr/>
        </p:nvPicPr>
        <p:blipFill>
          <a:blip r:embed="rId3"/>
          <a:stretch>
            <a:fillRect/>
          </a:stretch>
        </p:blipFill>
        <p:spPr>
          <a:xfrm>
            <a:off x="477078" y="2207314"/>
            <a:ext cx="7695640" cy="4213363"/>
          </a:xfrm>
          <a:prstGeom prst="rect">
            <a:avLst/>
          </a:prstGeom>
        </p:spPr>
      </p:pic>
      <p:sp>
        <p:nvSpPr>
          <p:cNvPr id="4" name="文本框 3">
            <a:extLst>
              <a:ext uri="{FF2B5EF4-FFF2-40B4-BE49-F238E27FC236}">
                <a16:creationId xmlns:a16="http://schemas.microsoft.com/office/drawing/2014/main" id="{97CBB9D0-A701-8249-8EA1-7BCA8807DD78}"/>
              </a:ext>
            </a:extLst>
          </p:cNvPr>
          <p:cNvSpPr txBox="1"/>
          <p:nvPr/>
        </p:nvSpPr>
        <p:spPr>
          <a:xfrm>
            <a:off x="477078" y="983974"/>
            <a:ext cx="7802136" cy="1200329"/>
          </a:xfrm>
          <a:prstGeom prst="rect">
            <a:avLst/>
          </a:prstGeom>
          <a:noFill/>
        </p:spPr>
        <p:txBody>
          <a:bodyPr wrap="none" rtlCol="0">
            <a:spAutoFit/>
          </a:bodyPr>
          <a:lstStyle/>
          <a:p>
            <a:pPr latinLnBrk="1"/>
            <a:r>
              <a:rPr lang="zh-CN" altLang="en-US" dirty="0"/>
              <a:t>在 </a:t>
            </a:r>
            <a:r>
              <a:rPr lang="en" altLang="zh-CN" dirty="0"/>
              <a:t>Go </a:t>
            </a:r>
            <a:r>
              <a:rPr lang="zh-CN" altLang="en-US" dirty="0"/>
              <a:t>编程语言中，数据类型用于声明函数和变量。</a:t>
            </a:r>
          </a:p>
          <a:p>
            <a:pPr latinLnBrk="1"/>
            <a:r>
              <a:rPr lang="zh-CN" altLang="en-US" dirty="0"/>
              <a:t>数据类型的出现是为了把数据分成所需内存大小不同的数据，</a:t>
            </a:r>
            <a:endParaRPr lang="en-US" altLang="zh-CN" dirty="0"/>
          </a:p>
          <a:p>
            <a:pPr latinLnBrk="1"/>
            <a:r>
              <a:rPr lang="zh-CN" altLang="en-US" dirty="0"/>
              <a:t>编程的时候需要用大数据的时候才需要申请大内存，就可以充分利用内存。</a:t>
            </a:r>
          </a:p>
          <a:p>
            <a:endParaRPr kumimoji="1" lang="zh-CN" altLang="en-US" dirty="0"/>
          </a:p>
        </p:txBody>
      </p:sp>
    </p:spTree>
    <p:extLst>
      <p:ext uri="{BB962C8B-B14F-4D97-AF65-F5344CB8AC3E}">
        <p14:creationId xmlns:p14="http://schemas.microsoft.com/office/powerpoint/2010/main" val="2379999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6</a:t>
            </a:r>
            <a:r>
              <a:rPr lang="zh-CN" altLang="en-US" sz="2800" dirty="0"/>
              <a:t>、变量声明</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2389666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7</a:t>
            </a:r>
            <a:r>
              <a:rPr lang="zh-CN" altLang="en-US" sz="2800" dirty="0"/>
              <a:t>、常量</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56083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8</a:t>
            </a:r>
            <a:r>
              <a:rPr lang="zh-CN" altLang="en-US" sz="2800" dirty="0"/>
              <a:t>、运算符</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1627369"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算数运算符</a:t>
            </a:r>
            <a:endParaRPr lang="en-US" altLang="zh-CN" dirty="0"/>
          </a:p>
          <a:p>
            <a:pPr marL="285750" indent="-285750">
              <a:buFont typeface="Arial" panose="020B0604020202020204" pitchFamily="34" charset="0"/>
              <a:buChar char="•"/>
            </a:pPr>
            <a:r>
              <a:rPr lang="zh-CN" altLang="en-US" dirty="0"/>
              <a:t>关系运算符</a:t>
            </a:r>
            <a:endParaRPr lang="en-US" altLang="zh-CN" dirty="0"/>
          </a:p>
          <a:p>
            <a:pPr marL="285750" indent="-285750">
              <a:buFont typeface="Arial" panose="020B0604020202020204" pitchFamily="34" charset="0"/>
              <a:buChar char="•"/>
            </a:pPr>
            <a:r>
              <a:rPr lang="zh-CN" altLang="en-US" dirty="0"/>
              <a:t>逻辑运算符</a:t>
            </a:r>
            <a:endParaRPr kumimoji="1" lang="zh-CN" altLang="en-US" dirty="0"/>
          </a:p>
        </p:txBody>
      </p:sp>
      <p:pic>
        <p:nvPicPr>
          <p:cNvPr id="4" name="图片 3">
            <a:extLst>
              <a:ext uri="{FF2B5EF4-FFF2-40B4-BE49-F238E27FC236}">
                <a16:creationId xmlns:a16="http://schemas.microsoft.com/office/drawing/2014/main" id="{457D6CA5-4E75-4343-A4F7-32096D1FDBD7}"/>
              </a:ext>
            </a:extLst>
          </p:cNvPr>
          <p:cNvPicPr>
            <a:picLocks noChangeAspect="1"/>
          </p:cNvPicPr>
          <p:nvPr/>
        </p:nvPicPr>
        <p:blipFill>
          <a:blip r:embed="rId3"/>
          <a:stretch>
            <a:fillRect/>
          </a:stretch>
        </p:blipFill>
        <p:spPr>
          <a:xfrm>
            <a:off x="319336" y="2347566"/>
            <a:ext cx="4051217" cy="3804755"/>
          </a:xfrm>
          <a:prstGeom prst="rect">
            <a:avLst/>
          </a:prstGeom>
        </p:spPr>
      </p:pic>
      <p:pic>
        <p:nvPicPr>
          <p:cNvPr id="8" name="图片 7">
            <a:extLst>
              <a:ext uri="{FF2B5EF4-FFF2-40B4-BE49-F238E27FC236}">
                <a16:creationId xmlns:a16="http://schemas.microsoft.com/office/drawing/2014/main" id="{9329BA5F-2512-B24D-850A-50C0C8711B20}"/>
              </a:ext>
            </a:extLst>
          </p:cNvPr>
          <p:cNvPicPr>
            <a:picLocks noChangeAspect="1"/>
          </p:cNvPicPr>
          <p:nvPr/>
        </p:nvPicPr>
        <p:blipFill>
          <a:blip r:embed="rId4"/>
          <a:stretch>
            <a:fillRect/>
          </a:stretch>
        </p:blipFill>
        <p:spPr>
          <a:xfrm>
            <a:off x="3166642" y="767243"/>
            <a:ext cx="4322202" cy="3804755"/>
          </a:xfrm>
          <a:prstGeom prst="rect">
            <a:avLst/>
          </a:prstGeom>
        </p:spPr>
      </p:pic>
      <p:pic>
        <p:nvPicPr>
          <p:cNvPr id="9" name="图片 8">
            <a:extLst>
              <a:ext uri="{FF2B5EF4-FFF2-40B4-BE49-F238E27FC236}">
                <a16:creationId xmlns:a16="http://schemas.microsoft.com/office/drawing/2014/main" id="{4E16CD5A-53AE-E24D-AB45-7CF41F8902AE}"/>
              </a:ext>
            </a:extLst>
          </p:cNvPr>
          <p:cNvPicPr>
            <a:picLocks noChangeAspect="1"/>
          </p:cNvPicPr>
          <p:nvPr/>
        </p:nvPicPr>
        <p:blipFill>
          <a:blip r:embed="rId5"/>
          <a:stretch>
            <a:fillRect/>
          </a:stretch>
        </p:blipFill>
        <p:spPr>
          <a:xfrm>
            <a:off x="6219264" y="1465471"/>
            <a:ext cx="4793806" cy="4398618"/>
          </a:xfrm>
          <a:prstGeom prst="rect">
            <a:avLst/>
          </a:prstGeom>
        </p:spPr>
      </p:pic>
    </p:spTree>
    <p:extLst>
      <p:ext uri="{BB962C8B-B14F-4D97-AF65-F5344CB8AC3E}">
        <p14:creationId xmlns:p14="http://schemas.microsoft.com/office/powerpoint/2010/main" val="418111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、函数</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7571303" cy="1200329"/>
          </a:xfrm>
          <a:prstGeom prst="rect">
            <a:avLst/>
          </a:prstGeom>
          <a:noFill/>
        </p:spPr>
        <p:txBody>
          <a:bodyPr wrap="none" rtlCol="0">
            <a:spAutoFit/>
          </a:bodyPr>
          <a:lstStyle/>
          <a:p>
            <a:pPr latinLnBrk="1"/>
            <a:r>
              <a:rPr lang="zh-CN" altLang="en-US" dirty="0"/>
              <a:t>函数是基本的代码块，用于执行一个任务。</a:t>
            </a:r>
          </a:p>
          <a:p>
            <a:pPr latinLnBrk="1"/>
            <a:r>
              <a:rPr lang="en" altLang="zh-CN" dirty="0"/>
              <a:t>Go </a:t>
            </a:r>
            <a:r>
              <a:rPr lang="zh-CN" altLang="en-US" dirty="0"/>
              <a:t>语言最少有个 </a:t>
            </a:r>
            <a:r>
              <a:rPr lang="en" altLang="zh-CN" dirty="0"/>
              <a:t>main() </a:t>
            </a:r>
            <a:r>
              <a:rPr lang="zh-CN" altLang="en-US" dirty="0"/>
              <a:t>函数。</a:t>
            </a:r>
          </a:p>
          <a:p>
            <a:pPr latinLnBrk="1"/>
            <a:r>
              <a:rPr lang="zh-CN" altLang="en-US" dirty="0"/>
              <a:t>你可以通过函数来划分不同功能，逻辑上每个函数执行的是指定的任务。</a:t>
            </a:r>
          </a:p>
          <a:p>
            <a:pPr latinLnBrk="1"/>
            <a:r>
              <a:rPr lang="zh-CN" altLang="en-US" dirty="0"/>
              <a:t>函数声明告诉了编译器函数的名称，返回类型，和参数。</a:t>
            </a:r>
          </a:p>
        </p:txBody>
      </p:sp>
      <p:pic>
        <p:nvPicPr>
          <p:cNvPr id="2" name="图片 1">
            <a:extLst>
              <a:ext uri="{FF2B5EF4-FFF2-40B4-BE49-F238E27FC236}">
                <a16:creationId xmlns:a16="http://schemas.microsoft.com/office/drawing/2014/main" id="{4B46415A-7F3C-0246-9B33-D02A4262D25B}"/>
              </a:ext>
            </a:extLst>
          </p:cNvPr>
          <p:cNvPicPr>
            <a:picLocks noChangeAspect="1"/>
          </p:cNvPicPr>
          <p:nvPr/>
        </p:nvPicPr>
        <p:blipFill>
          <a:blip r:embed="rId3"/>
          <a:stretch>
            <a:fillRect/>
          </a:stretch>
        </p:blipFill>
        <p:spPr>
          <a:xfrm>
            <a:off x="319337" y="2485553"/>
            <a:ext cx="4222846" cy="4276755"/>
          </a:xfrm>
          <a:prstGeom prst="rect">
            <a:avLst/>
          </a:prstGeom>
        </p:spPr>
      </p:pic>
      <p:pic>
        <p:nvPicPr>
          <p:cNvPr id="5" name="图片 4">
            <a:extLst>
              <a:ext uri="{FF2B5EF4-FFF2-40B4-BE49-F238E27FC236}">
                <a16:creationId xmlns:a16="http://schemas.microsoft.com/office/drawing/2014/main" id="{A4405585-C227-8D4C-9080-282B14E1FE45}"/>
              </a:ext>
            </a:extLst>
          </p:cNvPr>
          <p:cNvPicPr>
            <a:picLocks noChangeAspect="1"/>
          </p:cNvPicPr>
          <p:nvPr/>
        </p:nvPicPr>
        <p:blipFill>
          <a:blip r:embed="rId4"/>
          <a:stretch>
            <a:fillRect/>
          </a:stretch>
        </p:blipFill>
        <p:spPr>
          <a:xfrm>
            <a:off x="4708938" y="2474204"/>
            <a:ext cx="4047435" cy="2943589"/>
          </a:xfrm>
          <a:prstGeom prst="rect">
            <a:avLst/>
          </a:prstGeom>
        </p:spPr>
      </p:pic>
    </p:spTree>
    <p:extLst>
      <p:ext uri="{BB962C8B-B14F-4D97-AF65-F5344CB8AC3E}">
        <p14:creationId xmlns:p14="http://schemas.microsoft.com/office/powerpoint/2010/main" val="3286370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、数组</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862322"/>
          </a:xfrm>
          <a:prstGeom prst="rect">
            <a:avLst/>
          </a:prstGeom>
          <a:noFill/>
        </p:spPr>
        <p:txBody>
          <a:bodyPr wrap="square" rtlCol="0">
            <a:spAutoFit/>
          </a:bodyPr>
          <a:lstStyle/>
          <a:p>
            <a:pPr latinLnBrk="1"/>
            <a:r>
              <a:rPr lang="en" altLang="zh-CN" dirty="0"/>
              <a:t>Go </a:t>
            </a:r>
            <a:r>
              <a:rPr lang="zh-CN" altLang="en-US" dirty="0"/>
              <a:t>语言提供了数组类型的数据结构。</a:t>
            </a:r>
          </a:p>
          <a:p>
            <a:pPr latinLnBrk="1"/>
            <a:r>
              <a:rPr lang="zh-CN" altLang="en-US" dirty="0"/>
              <a:t>数组是具有相同唯一类型的一组已编号且长度固定的数据项序列，这种类型可以是任意的原始类型例如整形、字符串或者自定义类型。</a:t>
            </a:r>
          </a:p>
          <a:p>
            <a:pPr latinLnBrk="1"/>
            <a:r>
              <a:rPr lang="zh-CN" altLang="en-US" dirty="0"/>
              <a:t>相对于去声明 </a:t>
            </a:r>
            <a:r>
              <a:rPr lang="en" altLang="zh-CN" b="1" dirty="0"/>
              <a:t>number0, number1, ..., number99</a:t>
            </a:r>
            <a:r>
              <a:rPr lang="en" altLang="zh-CN" dirty="0"/>
              <a:t> </a:t>
            </a:r>
            <a:r>
              <a:rPr lang="zh-CN" altLang="en-US" dirty="0"/>
              <a:t>的变量，使用数组形式 </a:t>
            </a:r>
            <a:r>
              <a:rPr lang="en" altLang="zh-CN" b="1" dirty="0"/>
              <a:t>numbers[0], numbers[1] ..., numbers[99]</a:t>
            </a:r>
            <a:r>
              <a:rPr lang="en" altLang="zh-CN" dirty="0"/>
              <a:t> </a:t>
            </a:r>
            <a:r>
              <a:rPr lang="zh-CN" altLang="en-US" dirty="0"/>
              <a:t>更加方便且易于扩展。</a:t>
            </a:r>
          </a:p>
          <a:p>
            <a:pPr latinLnBrk="1"/>
            <a:r>
              <a:rPr lang="zh-CN" altLang="en-US" dirty="0"/>
              <a:t>数组元素可以通过索引（位置）来读取（或者修改），索引从 </a:t>
            </a:r>
            <a:r>
              <a:rPr lang="en-US" altLang="zh-CN" dirty="0"/>
              <a:t>0 </a:t>
            </a:r>
            <a:r>
              <a:rPr lang="zh-CN" altLang="en-US" dirty="0"/>
              <a:t>开始，第一个元素索引为 </a:t>
            </a:r>
            <a:r>
              <a:rPr lang="en-US" altLang="zh-CN" dirty="0"/>
              <a:t>0</a:t>
            </a:r>
            <a:r>
              <a:rPr lang="zh-CN" altLang="en-US" dirty="0"/>
              <a:t>，第二个索引为 </a:t>
            </a:r>
            <a:r>
              <a:rPr lang="en-US" altLang="zh-CN" dirty="0"/>
              <a:t>1</a:t>
            </a:r>
            <a:r>
              <a:rPr lang="zh-CN" altLang="en-US" dirty="0"/>
              <a:t>，以此类推。</a:t>
            </a:r>
          </a:p>
        </p:txBody>
      </p:sp>
      <p:pic>
        <p:nvPicPr>
          <p:cNvPr id="4" name="图片 3">
            <a:extLst>
              <a:ext uri="{FF2B5EF4-FFF2-40B4-BE49-F238E27FC236}">
                <a16:creationId xmlns:a16="http://schemas.microsoft.com/office/drawing/2014/main" id="{81E0D1E9-6CDD-F04F-A77F-92FAE26835FA}"/>
              </a:ext>
            </a:extLst>
          </p:cNvPr>
          <p:cNvPicPr>
            <a:picLocks noChangeAspect="1"/>
          </p:cNvPicPr>
          <p:nvPr/>
        </p:nvPicPr>
        <p:blipFill>
          <a:blip r:embed="rId3"/>
          <a:stretch>
            <a:fillRect/>
          </a:stretch>
        </p:blipFill>
        <p:spPr>
          <a:xfrm>
            <a:off x="5383186" y="1262526"/>
            <a:ext cx="6439728" cy="3884280"/>
          </a:xfrm>
          <a:prstGeom prst="rect">
            <a:avLst/>
          </a:prstGeom>
        </p:spPr>
      </p:pic>
    </p:spTree>
    <p:extLst>
      <p:ext uri="{BB962C8B-B14F-4D97-AF65-F5344CB8AC3E}">
        <p14:creationId xmlns:p14="http://schemas.microsoft.com/office/powerpoint/2010/main" val="165230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10</a:t>
            </a:r>
            <a:r>
              <a:rPr lang="zh-CN" altLang="en-US" sz="2800" dirty="0"/>
              <a:t>、指针</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585323"/>
          </a:xfrm>
          <a:prstGeom prst="rect">
            <a:avLst/>
          </a:prstGeom>
          <a:noFill/>
        </p:spPr>
        <p:txBody>
          <a:bodyPr wrap="square" rtlCol="0">
            <a:spAutoFit/>
          </a:bodyPr>
          <a:lstStyle/>
          <a:p>
            <a:pPr latinLnBrk="1"/>
            <a:r>
              <a:rPr lang="zh-CN" altLang="en-US" dirty="0"/>
              <a:t>变量是一种使用方便的占位符，用于引用计算机内存地址。</a:t>
            </a:r>
            <a:endParaRPr lang="en-US" altLang="zh-CN" dirty="0"/>
          </a:p>
          <a:p>
            <a:pPr latinLnBrk="1"/>
            <a:endParaRPr lang="en-US" altLang="zh-CN" dirty="0"/>
          </a:p>
          <a:p>
            <a:pPr latinLnBrk="1"/>
            <a:r>
              <a:rPr lang="zh-CN" altLang="en-US" dirty="0"/>
              <a:t>一个指针变量指向了一个值的</a:t>
            </a:r>
            <a:r>
              <a:rPr lang="zh-CN" altLang="en-US" b="1" dirty="0">
                <a:solidFill>
                  <a:srgbClr val="FF0000"/>
                </a:solidFill>
              </a:rPr>
              <a:t>内存地址</a:t>
            </a:r>
            <a:r>
              <a:rPr lang="zh-CN" altLang="en-US" dirty="0"/>
              <a:t>。</a:t>
            </a:r>
          </a:p>
          <a:p>
            <a:pPr latinLnBrk="1"/>
            <a:endParaRPr lang="zh-CN" altLang="en-US" dirty="0"/>
          </a:p>
          <a:p>
            <a:pPr latinLnBrk="1"/>
            <a:r>
              <a:rPr lang="en" altLang="zh-CN" dirty="0"/>
              <a:t>Go </a:t>
            </a:r>
            <a:r>
              <a:rPr lang="zh-CN" altLang="en-US" dirty="0"/>
              <a:t>语言的取地址符是 </a:t>
            </a:r>
            <a:r>
              <a:rPr lang="en-US" altLang="zh-CN" dirty="0"/>
              <a:t>&amp;</a:t>
            </a:r>
            <a:r>
              <a:rPr lang="zh-CN" altLang="en-US" dirty="0"/>
              <a:t>，放到一个变量前使用就会返回相应变量的内存地址。</a:t>
            </a:r>
            <a:endParaRPr lang="en-US" altLang="zh-CN" dirty="0"/>
          </a:p>
          <a:p>
            <a:pPr latinLnBrk="1"/>
            <a:endParaRPr lang="en-US" altLang="zh-CN" dirty="0"/>
          </a:p>
          <a:p>
            <a:pPr latinLnBrk="1"/>
            <a:r>
              <a:rPr lang="zh-CN" altLang="en-US" dirty="0"/>
              <a:t>* 号用于指定变量是作为一个指针。</a:t>
            </a:r>
          </a:p>
        </p:txBody>
      </p:sp>
      <p:pic>
        <p:nvPicPr>
          <p:cNvPr id="2" name="图片 1">
            <a:extLst>
              <a:ext uri="{FF2B5EF4-FFF2-40B4-BE49-F238E27FC236}">
                <a16:creationId xmlns:a16="http://schemas.microsoft.com/office/drawing/2014/main" id="{B4A5DA92-3562-F04F-8ADF-E1E7CA333CAA}"/>
              </a:ext>
            </a:extLst>
          </p:cNvPr>
          <p:cNvPicPr>
            <a:picLocks noChangeAspect="1"/>
          </p:cNvPicPr>
          <p:nvPr/>
        </p:nvPicPr>
        <p:blipFill>
          <a:blip r:embed="rId3"/>
          <a:stretch>
            <a:fillRect/>
          </a:stretch>
        </p:blipFill>
        <p:spPr>
          <a:xfrm>
            <a:off x="5233781" y="1273875"/>
            <a:ext cx="6424820" cy="4153419"/>
          </a:xfrm>
          <a:prstGeom prst="rect">
            <a:avLst/>
          </a:prstGeom>
        </p:spPr>
      </p:pic>
    </p:spTree>
    <p:extLst>
      <p:ext uri="{BB962C8B-B14F-4D97-AF65-F5344CB8AC3E}">
        <p14:creationId xmlns:p14="http://schemas.microsoft.com/office/powerpoint/2010/main" val="926948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
        <p:nvSpPr>
          <p:cNvPr id="9" name="文本占位符 3">
            <a:extLst>
              <a:ext uri="{FF2B5EF4-FFF2-40B4-BE49-F238E27FC236}">
                <a16:creationId xmlns:a16="http://schemas.microsoft.com/office/drawing/2014/main" id="{DBF6DDAE-93C7-1E47-AA7E-13F20C4D4887}"/>
              </a:ext>
            </a:extLst>
          </p:cNvPr>
          <p:cNvSpPr txBox="1"/>
          <p:nvPr/>
        </p:nvSpPr>
        <p:spPr>
          <a:xfrm>
            <a:off x="3018850" y="3741248"/>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zh-CN" altLang="en-US" sz="2400" dirty="0">
                <a:solidFill>
                  <a:schemeClr val="tx1"/>
                </a:solidFill>
              </a:rPr>
              <a:t>案例展示</a:t>
            </a:r>
          </a:p>
        </p:txBody>
      </p:sp>
      <p:sp>
        <p:nvSpPr>
          <p:cNvPr id="11" name="文本占位符 4">
            <a:extLst>
              <a:ext uri="{FF2B5EF4-FFF2-40B4-BE49-F238E27FC236}">
                <a16:creationId xmlns:a16="http://schemas.microsoft.com/office/drawing/2014/main" id="{C836508D-3561-2C43-BFE9-AE1AA53BB9CE}"/>
              </a:ext>
            </a:extLst>
          </p:cNvPr>
          <p:cNvSpPr txBox="1"/>
          <p:nvPr/>
        </p:nvSpPr>
        <p:spPr>
          <a:xfrm>
            <a:off x="2428372" y="3772596"/>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4</a:t>
            </a:r>
            <a:endParaRPr kumimoji="1" lang="zh-CN" altLang="en-US" sz="2400" dirty="0">
              <a:solidFill>
                <a:schemeClr val="tx1"/>
              </a:solidFill>
              <a:latin typeface="微软雅黑" panose="020B0503020204020204" charset="-122"/>
              <a:ea typeface="微软雅黑" panose="020B050302020402020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11</a:t>
            </a:r>
            <a:r>
              <a:rPr lang="zh-CN" altLang="en-US" sz="2800" dirty="0"/>
              <a:t>、结构体</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646331"/>
          </a:xfrm>
          <a:prstGeom prst="rect">
            <a:avLst/>
          </a:prstGeom>
          <a:noFill/>
        </p:spPr>
        <p:txBody>
          <a:bodyPr wrap="square" rtlCol="0">
            <a:spAutoFit/>
          </a:bodyPr>
          <a:lstStyle/>
          <a:p>
            <a:pPr latinLnBrk="1"/>
            <a:r>
              <a:rPr lang="zh-CN" altLang="en-US" dirty="0"/>
              <a:t>结构体是由一系列具有相同类型或不同类型的数据构成的数据集合。</a:t>
            </a:r>
          </a:p>
        </p:txBody>
      </p:sp>
      <p:pic>
        <p:nvPicPr>
          <p:cNvPr id="5" name="图片 4">
            <a:extLst>
              <a:ext uri="{FF2B5EF4-FFF2-40B4-BE49-F238E27FC236}">
                <a16:creationId xmlns:a16="http://schemas.microsoft.com/office/drawing/2014/main" id="{76F61333-2CEC-0A4A-8140-7527AE31176C}"/>
              </a:ext>
            </a:extLst>
          </p:cNvPr>
          <p:cNvPicPr>
            <a:picLocks noChangeAspect="1"/>
          </p:cNvPicPr>
          <p:nvPr/>
        </p:nvPicPr>
        <p:blipFill>
          <a:blip r:embed="rId3"/>
          <a:stretch>
            <a:fillRect/>
          </a:stretch>
        </p:blipFill>
        <p:spPr>
          <a:xfrm>
            <a:off x="573932" y="1931555"/>
            <a:ext cx="6420695" cy="4670879"/>
          </a:xfrm>
          <a:prstGeom prst="rect">
            <a:avLst/>
          </a:prstGeom>
        </p:spPr>
      </p:pic>
      <p:pic>
        <p:nvPicPr>
          <p:cNvPr id="7" name="图片 6">
            <a:extLst>
              <a:ext uri="{FF2B5EF4-FFF2-40B4-BE49-F238E27FC236}">
                <a16:creationId xmlns:a16="http://schemas.microsoft.com/office/drawing/2014/main" id="{D3416394-DF79-7842-8BBD-FF18EF2C02C1}"/>
              </a:ext>
            </a:extLst>
          </p:cNvPr>
          <p:cNvPicPr>
            <a:picLocks noChangeAspect="1"/>
          </p:cNvPicPr>
          <p:nvPr/>
        </p:nvPicPr>
        <p:blipFill>
          <a:blip r:embed="rId4"/>
          <a:stretch>
            <a:fillRect/>
          </a:stretch>
        </p:blipFill>
        <p:spPr>
          <a:xfrm>
            <a:off x="5189019" y="602833"/>
            <a:ext cx="5207557" cy="5797609"/>
          </a:xfrm>
          <a:prstGeom prst="rect">
            <a:avLst/>
          </a:prstGeom>
        </p:spPr>
      </p:pic>
      <p:pic>
        <p:nvPicPr>
          <p:cNvPr id="8" name="图片 7">
            <a:extLst>
              <a:ext uri="{FF2B5EF4-FFF2-40B4-BE49-F238E27FC236}">
                <a16:creationId xmlns:a16="http://schemas.microsoft.com/office/drawing/2014/main" id="{529DC803-528D-954D-9326-5EDF223A98C0}"/>
              </a:ext>
            </a:extLst>
          </p:cNvPr>
          <p:cNvPicPr>
            <a:picLocks noChangeAspect="1"/>
          </p:cNvPicPr>
          <p:nvPr/>
        </p:nvPicPr>
        <p:blipFill>
          <a:blip r:embed="rId5"/>
          <a:stretch>
            <a:fillRect/>
          </a:stretch>
        </p:blipFill>
        <p:spPr>
          <a:xfrm>
            <a:off x="6721749" y="1931555"/>
            <a:ext cx="5470251" cy="2943059"/>
          </a:xfrm>
          <a:prstGeom prst="rect">
            <a:avLst/>
          </a:prstGeom>
        </p:spPr>
      </p:pic>
    </p:spTree>
    <p:extLst>
      <p:ext uri="{BB962C8B-B14F-4D97-AF65-F5344CB8AC3E}">
        <p14:creationId xmlns:p14="http://schemas.microsoft.com/office/powerpoint/2010/main" val="1755779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12</a:t>
            </a:r>
            <a:r>
              <a:rPr lang="zh-CN" altLang="en-US" sz="2800" dirty="0"/>
              <a:t>、切片</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6092348" cy="5632311"/>
          </a:xfrm>
          <a:prstGeom prst="rect">
            <a:avLst/>
          </a:prstGeom>
          <a:noFill/>
        </p:spPr>
        <p:txBody>
          <a:bodyPr wrap="square" rtlCol="0">
            <a:spAutoFit/>
          </a:bodyPr>
          <a:lstStyle/>
          <a:p>
            <a:pPr latinLnBrk="1"/>
            <a:r>
              <a:rPr lang="zh-CN" altLang="en-US" dirty="0"/>
              <a:t>数组虽然有适用它们的地方，但是数组不够灵活，因此在</a:t>
            </a:r>
            <a:r>
              <a:rPr lang="en" altLang="zh-CN" dirty="0"/>
              <a:t>Go</a:t>
            </a:r>
            <a:r>
              <a:rPr lang="zh-CN" altLang="en-US" dirty="0"/>
              <a:t>代码中数组使用的并不多。         </a:t>
            </a:r>
            <a:endParaRPr lang="en-US" altLang="zh-CN" dirty="0"/>
          </a:p>
          <a:p>
            <a:pPr latinLnBrk="1"/>
            <a:endParaRPr lang="en-US" altLang="zh-CN" dirty="0"/>
          </a:p>
          <a:p>
            <a:pPr latinLnBrk="1"/>
            <a:r>
              <a:rPr lang="zh-CN" altLang="en-US" dirty="0"/>
              <a:t>但是，切片则使用得相当广泛。切片基于数组构建，但是提供更强的功能和便利。</a:t>
            </a:r>
            <a:endParaRPr lang="en-US" altLang="zh-CN" dirty="0"/>
          </a:p>
          <a:p>
            <a:pPr latinLnBrk="1"/>
            <a:endParaRPr lang="en-US" altLang="zh-CN" dirty="0"/>
          </a:p>
          <a:p>
            <a:r>
              <a:rPr lang="zh-CN" altLang="en-US" dirty="0"/>
              <a:t>切片类型的写法是 </a:t>
            </a:r>
            <a:r>
              <a:rPr lang="en-US" altLang="zh-CN" dirty="0"/>
              <a:t>[]</a:t>
            </a:r>
            <a:r>
              <a:rPr lang="en" altLang="zh-CN" dirty="0"/>
              <a:t>T </a:t>
            </a:r>
            <a:r>
              <a:rPr lang="zh-CN" altLang="en" dirty="0"/>
              <a:t>， </a:t>
            </a:r>
            <a:r>
              <a:rPr lang="en" altLang="zh-CN" dirty="0"/>
              <a:t>T </a:t>
            </a:r>
            <a:r>
              <a:rPr lang="zh-CN" altLang="en-US" dirty="0"/>
              <a:t>是切片元素的类型。和数组不同的是，切片类型并没有给定固定的长度。</a:t>
            </a:r>
            <a:endParaRPr lang="en-US" altLang="zh-CN" dirty="0"/>
          </a:p>
          <a:p>
            <a:endParaRPr lang="zh-CN" altLang="en-US" dirty="0"/>
          </a:p>
          <a:p>
            <a:r>
              <a:rPr lang="zh-CN" altLang="en-US" dirty="0"/>
              <a:t>切片的字面值和数组字面值很像，不过切片没有指定元素个数：</a:t>
            </a:r>
          </a:p>
          <a:p>
            <a:r>
              <a:rPr lang="en" altLang="zh-CN" dirty="0"/>
              <a:t>letters := []string{"a", "b", "c", "d"}</a:t>
            </a:r>
          </a:p>
          <a:p>
            <a:endParaRPr lang="en" altLang="zh-CN" dirty="0"/>
          </a:p>
          <a:p>
            <a:r>
              <a:rPr lang="zh-CN" altLang="en-US" dirty="0"/>
              <a:t>切片可以使用内置函数 </a:t>
            </a:r>
            <a:r>
              <a:rPr lang="en" altLang="zh-CN" dirty="0"/>
              <a:t>make </a:t>
            </a:r>
            <a:r>
              <a:rPr lang="zh-CN" altLang="en-US" dirty="0"/>
              <a:t>创建，函数签名为：</a:t>
            </a:r>
          </a:p>
          <a:p>
            <a:r>
              <a:rPr lang="en" altLang="zh-CN" dirty="0" err="1"/>
              <a:t>func</a:t>
            </a:r>
            <a:r>
              <a:rPr lang="en" altLang="zh-CN" dirty="0"/>
              <a:t> make([]T, </a:t>
            </a:r>
            <a:r>
              <a:rPr lang="en" altLang="zh-CN" dirty="0" err="1"/>
              <a:t>len</a:t>
            </a:r>
            <a:r>
              <a:rPr lang="en" altLang="zh-CN" dirty="0"/>
              <a:t>, cap) []T</a:t>
            </a:r>
          </a:p>
          <a:p>
            <a:endParaRPr lang="en-US" altLang="zh-CN" dirty="0"/>
          </a:p>
          <a:p>
            <a:r>
              <a:rPr lang="zh-CN" altLang="en-US" dirty="0"/>
              <a:t>下面是简洁的写法：</a:t>
            </a:r>
          </a:p>
          <a:p>
            <a:r>
              <a:rPr lang="en" altLang="zh-CN" dirty="0"/>
              <a:t>s := make([]byte, 5)</a:t>
            </a:r>
          </a:p>
          <a:p>
            <a:pPr latinLnBrk="1"/>
            <a:endParaRPr lang="zh-CN" altLang="en-US" dirty="0"/>
          </a:p>
          <a:p>
            <a:pPr latinLnBrk="1"/>
            <a:endParaRPr lang="zh-CN" altLang="en-US" dirty="0"/>
          </a:p>
        </p:txBody>
      </p:sp>
      <p:pic>
        <p:nvPicPr>
          <p:cNvPr id="2" name="图片 1">
            <a:extLst>
              <a:ext uri="{FF2B5EF4-FFF2-40B4-BE49-F238E27FC236}">
                <a16:creationId xmlns:a16="http://schemas.microsoft.com/office/drawing/2014/main" id="{F2859A81-5E0D-E34F-BB05-5DC8F77D2FCD}"/>
              </a:ext>
            </a:extLst>
          </p:cNvPr>
          <p:cNvPicPr>
            <a:picLocks noChangeAspect="1"/>
          </p:cNvPicPr>
          <p:nvPr/>
        </p:nvPicPr>
        <p:blipFill>
          <a:blip r:embed="rId3"/>
          <a:stretch>
            <a:fillRect/>
          </a:stretch>
        </p:blipFill>
        <p:spPr>
          <a:xfrm>
            <a:off x="6666280" y="749134"/>
            <a:ext cx="4585295" cy="5825837"/>
          </a:xfrm>
          <a:prstGeom prst="rect">
            <a:avLst/>
          </a:prstGeom>
        </p:spPr>
      </p:pic>
    </p:spTree>
    <p:extLst>
      <p:ext uri="{BB962C8B-B14F-4D97-AF65-F5344CB8AC3E}">
        <p14:creationId xmlns:p14="http://schemas.microsoft.com/office/powerpoint/2010/main" val="2051876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13</a:t>
            </a:r>
            <a:r>
              <a:rPr lang="zh-CN" altLang="en-US" sz="2800" dirty="0"/>
              <a:t>、范围</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754326"/>
          </a:xfrm>
          <a:prstGeom prst="rect">
            <a:avLst/>
          </a:prstGeom>
          <a:noFill/>
        </p:spPr>
        <p:txBody>
          <a:bodyPr wrap="square" rtlCol="0">
            <a:spAutoFit/>
          </a:bodyPr>
          <a:lstStyle/>
          <a:p>
            <a:pPr latinLnBrk="1"/>
            <a:r>
              <a:rPr lang="en" altLang="zh-CN" dirty="0"/>
              <a:t>Go </a:t>
            </a:r>
            <a:r>
              <a:rPr lang="zh-CN" altLang="en-US" dirty="0"/>
              <a:t>语言中 </a:t>
            </a:r>
            <a:r>
              <a:rPr lang="en" altLang="zh-CN" dirty="0"/>
              <a:t>range </a:t>
            </a:r>
            <a:r>
              <a:rPr lang="zh-CN" altLang="en-US" dirty="0"/>
              <a:t>关键字用于 </a:t>
            </a:r>
            <a:r>
              <a:rPr lang="en" altLang="zh-CN" dirty="0"/>
              <a:t>for </a:t>
            </a:r>
            <a:r>
              <a:rPr lang="zh-CN" altLang="en-US" dirty="0"/>
              <a:t>循环中迭代数组</a:t>
            </a:r>
            <a:r>
              <a:rPr lang="en-US" altLang="zh-CN" dirty="0"/>
              <a:t>(</a:t>
            </a:r>
            <a:r>
              <a:rPr lang="en" altLang="zh-CN" dirty="0"/>
              <a:t>array)</a:t>
            </a:r>
            <a:r>
              <a:rPr lang="zh-CN" altLang="en" dirty="0"/>
              <a:t>、</a:t>
            </a:r>
            <a:r>
              <a:rPr lang="zh-CN" altLang="en-US" dirty="0"/>
              <a:t>切片</a:t>
            </a:r>
            <a:r>
              <a:rPr lang="en-US" altLang="zh-CN" dirty="0"/>
              <a:t>(</a:t>
            </a:r>
            <a:r>
              <a:rPr lang="en" altLang="zh-CN" dirty="0"/>
              <a:t>slice)</a:t>
            </a:r>
            <a:r>
              <a:rPr lang="zh-CN" altLang="en" dirty="0"/>
              <a:t>、</a:t>
            </a:r>
            <a:r>
              <a:rPr lang="zh-CN" altLang="en-US" dirty="0"/>
              <a:t>通道</a:t>
            </a:r>
            <a:r>
              <a:rPr lang="en-US" altLang="zh-CN" dirty="0"/>
              <a:t>(</a:t>
            </a:r>
            <a:r>
              <a:rPr lang="en" altLang="zh-CN" dirty="0"/>
              <a:t>channel)</a:t>
            </a:r>
            <a:r>
              <a:rPr lang="zh-CN" altLang="en-US" dirty="0"/>
              <a:t>或集合</a:t>
            </a:r>
            <a:r>
              <a:rPr lang="en-US" altLang="zh-CN" dirty="0"/>
              <a:t>(</a:t>
            </a:r>
            <a:r>
              <a:rPr lang="en" altLang="zh-CN" dirty="0"/>
              <a:t>map)</a:t>
            </a:r>
            <a:r>
              <a:rPr lang="zh-CN" altLang="en-US" dirty="0"/>
              <a:t>的元素。在数组和切片中它返回元素的索引和索引对应的值，在集合中返回 </a:t>
            </a:r>
            <a:r>
              <a:rPr lang="en" altLang="zh-CN" dirty="0"/>
              <a:t>key-value </a:t>
            </a:r>
            <a:r>
              <a:rPr lang="zh-CN" altLang="en-US" dirty="0"/>
              <a:t>对。</a:t>
            </a:r>
          </a:p>
          <a:p>
            <a:pPr latinLnBrk="1"/>
            <a:endParaRPr lang="zh-CN" altLang="en-US" dirty="0"/>
          </a:p>
        </p:txBody>
      </p:sp>
      <p:pic>
        <p:nvPicPr>
          <p:cNvPr id="4" name="图片 3">
            <a:extLst>
              <a:ext uri="{FF2B5EF4-FFF2-40B4-BE49-F238E27FC236}">
                <a16:creationId xmlns:a16="http://schemas.microsoft.com/office/drawing/2014/main" id="{9633FEBA-ECA7-E14D-BC3F-D5FBE1AF6E02}"/>
              </a:ext>
            </a:extLst>
          </p:cNvPr>
          <p:cNvPicPr>
            <a:picLocks noChangeAspect="1"/>
          </p:cNvPicPr>
          <p:nvPr/>
        </p:nvPicPr>
        <p:blipFill>
          <a:blip r:embed="rId3"/>
          <a:stretch>
            <a:fillRect/>
          </a:stretch>
        </p:blipFill>
        <p:spPr>
          <a:xfrm>
            <a:off x="5218886" y="1273873"/>
            <a:ext cx="6191428" cy="4706257"/>
          </a:xfrm>
          <a:prstGeom prst="rect">
            <a:avLst/>
          </a:prstGeom>
        </p:spPr>
      </p:pic>
    </p:spTree>
    <p:extLst>
      <p:ext uri="{BB962C8B-B14F-4D97-AF65-F5344CB8AC3E}">
        <p14:creationId xmlns:p14="http://schemas.microsoft.com/office/powerpoint/2010/main" val="3756600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14</a:t>
            </a:r>
            <a:r>
              <a:rPr lang="zh-CN" altLang="en-US" sz="2800" dirty="0"/>
              <a:t>、</a:t>
            </a:r>
            <a:r>
              <a:rPr lang="en-US" altLang="zh-CN" sz="2800" dirty="0"/>
              <a:t>Map</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308324"/>
          </a:xfrm>
          <a:prstGeom prst="rect">
            <a:avLst/>
          </a:prstGeom>
          <a:noFill/>
        </p:spPr>
        <p:txBody>
          <a:bodyPr wrap="square" rtlCol="0">
            <a:spAutoFit/>
          </a:bodyPr>
          <a:lstStyle/>
          <a:p>
            <a:pPr latinLnBrk="1"/>
            <a:r>
              <a:rPr lang="en" altLang="zh-CN" dirty="0"/>
              <a:t>Map </a:t>
            </a:r>
            <a:r>
              <a:rPr lang="zh-CN" altLang="en-US" dirty="0"/>
              <a:t>是一种无序的键值对的集合。</a:t>
            </a:r>
            <a:r>
              <a:rPr lang="en" altLang="zh-CN" dirty="0"/>
              <a:t>Map </a:t>
            </a:r>
            <a:r>
              <a:rPr lang="zh-CN" altLang="en-US" dirty="0"/>
              <a:t>最重要的一点是通过 </a:t>
            </a:r>
            <a:r>
              <a:rPr lang="en" altLang="zh-CN" dirty="0"/>
              <a:t>key </a:t>
            </a:r>
            <a:r>
              <a:rPr lang="zh-CN" altLang="en-US" dirty="0"/>
              <a:t>来快速检索数据，</a:t>
            </a:r>
            <a:r>
              <a:rPr lang="en" altLang="zh-CN" dirty="0"/>
              <a:t>key </a:t>
            </a:r>
            <a:r>
              <a:rPr lang="zh-CN" altLang="en-US" dirty="0"/>
              <a:t>类似于索引，指向数据的值。</a:t>
            </a:r>
          </a:p>
          <a:p>
            <a:pPr latinLnBrk="1"/>
            <a:endParaRPr lang="zh-CN" altLang="en-US" dirty="0"/>
          </a:p>
          <a:p>
            <a:pPr latinLnBrk="1"/>
            <a:r>
              <a:rPr lang="en" altLang="zh-CN" dirty="0"/>
              <a:t>Map </a:t>
            </a:r>
            <a:r>
              <a:rPr lang="zh-CN" altLang="en-US" dirty="0"/>
              <a:t>是一种集合，所以我们可以像迭代数组和切片那样迭代它。不过，</a:t>
            </a:r>
            <a:r>
              <a:rPr lang="en" altLang="zh-CN" dirty="0"/>
              <a:t>Map </a:t>
            </a:r>
            <a:r>
              <a:rPr lang="zh-CN" altLang="en-US" dirty="0"/>
              <a:t>是无序的，我们无法决定它的返回顺序，这是因为 </a:t>
            </a:r>
            <a:r>
              <a:rPr lang="en" altLang="zh-CN" dirty="0"/>
              <a:t>Map </a:t>
            </a:r>
            <a:r>
              <a:rPr lang="zh-CN" altLang="en-US" dirty="0"/>
              <a:t>是使用 </a:t>
            </a:r>
            <a:r>
              <a:rPr lang="en" altLang="zh-CN" dirty="0"/>
              <a:t>hash </a:t>
            </a:r>
            <a:r>
              <a:rPr lang="zh-CN" altLang="en-US" dirty="0"/>
              <a:t>表来实现的。</a:t>
            </a:r>
          </a:p>
        </p:txBody>
      </p:sp>
      <p:pic>
        <p:nvPicPr>
          <p:cNvPr id="2" name="图片 1">
            <a:extLst>
              <a:ext uri="{FF2B5EF4-FFF2-40B4-BE49-F238E27FC236}">
                <a16:creationId xmlns:a16="http://schemas.microsoft.com/office/drawing/2014/main" id="{7F5A0622-51B0-E846-849E-AFFD9F13ED77}"/>
              </a:ext>
            </a:extLst>
          </p:cNvPr>
          <p:cNvPicPr>
            <a:picLocks noChangeAspect="1"/>
          </p:cNvPicPr>
          <p:nvPr/>
        </p:nvPicPr>
        <p:blipFill>
          <a:blip r:embed="rId3"/>
          <a:stretch>
            <a:fillRect/>
          </a:stretch>
        </p:blipFill>
        <p:spPr>
          <a:xfrm>
            <a:off x="4767943" y="947301"/>
            <a:ext cx="6365302" cy="5671213"/>
          </a:xfrm>
          <a:prstGeom prst="rect">
            <a:avLst/>
          </a:prstGeom>
        </p:spPr>
      </p:pic>
    </p:spTree>
    <p:extLst>
      <p:ext uri="{BB962C8B-B14F-4D97-AF65-F5344CB8AC3E}">
        <p14:creationId xmlns:p14="http://schemas.microsoft.com/office/powerpoint/2010/main" val="394282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15</a:t>
            </a:r>
            <a:r>
              <a:rPr lang="zh-CN" altLang="en-US" sz="2800" dirty="0"/>
              <a:t>、递归</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585323"/>
          </a:xfrm>
          <a:prstGeom prst="rect">
            <a:avLst/>
          </a:prstGeom>
          <a:noFill/>
        </p:spPr>
        <p:txBody>
          <a:bodyPr wrap="square" rtlCol="0">
            <a:spAutoFit/>
          </a:bodyPr>
          <a:lstStyle/>
          <a:p>
            <a:pPr latinLnBrk="1"/>
            <a:r>
              <a:rPr lang="zh-CN" altLang="en-US" dirty="0"/>
              <a:t>递归，就是在运行的过程中调用自己。</a:t>
            </a:r>
          </a:p>
          <a:p>
            <a:pPr latinLnBrk="1"/>
            <a:endParaRPr lang="en-US" altLang="zh-CN" dirty="0"/>
          </a:p>
          <a:p>
            <a:pPr latinLnBrk="1"/>
            <a:r>
              <a:rPr lang="en" altLang="zh-CN" dirty="0"/>
              <a:t>Go </a:t>
            </a:r>
            <a:r>
              <a:rPr lang="zh-CN" altLang="en-US" dirty="0"/>
              <a:t>语言支持递归。但我们在使用递归时，开发者需要设置退出条件，否则递归将陷入无限循环中</a:t>
            </a:r>
          </a:p>
          <a:p>
            <a:pPr latinLnBrk="1"/>
            <a:endParaRPr lang="zh-CN" altLang="en-US" dirty="0"/>
          </a:p>
          <a:p>
            <a:pPr latinLnBrk="1"/>
            <a:r>
              <a:rPr lang="zh-CN" altLang="en-US" dirty="0"/>
              <a:t>递归函数对于解决数学上的问题是非常有用的，就像计算阶乘，生成斐波那契数列等。</a:t>
            </a:r>
          </a:p>
        </p:txBody>
      </p:sp>
      <p:pic>
        <p:nvPicPr>
          <p:cNvPr id="4" name="图片 3">
            <a:extLst>
              <a:ext uri="{FF2B5EF4-FFF2-40B4-BE49-F238E27FC236}">
                <a16:creationId xmlns:a16="http://schemas.microsoft.com/office/drawing/2014/main" id="{7244DCD0-47F3-2548-9A36-796E5E0050FB}"/>
              </a:ext>
            </a:extLst>
          </p:cNvPr>
          <p:cNvPicPr>
            <a:picLocks noChangeAspect="1"/>
          </p:cNvPicPr>
          <p:nvPr/>
        </p:nvPicPr>
        <p:blipFill>
          <a:blip r:embed="rId3"/>
          <a:stretch>
            <a:fillRect/>
          </a:stretch>
        </p:blipFill>
        <p:spPr>
          <a:xfrm>
            <a:off x="4767943" y="1262526"/>
            <a:ext cx="6926943" cy="4467091"/>
          </a:xfrm>
          <a:prstGeom prst="rect">
            <a:avLst/>
          </a:prstGeom>
        </p:spPr>
      </p:pic>
    </p:spTree>
    <p:extLst>
      <p:ext uri="{BB962C8B-B14F-4D97-AF65-F5344CB8AC3E}">
        <p14:creationId xmlns:p14="http://schemas.microsoft.com/office/powerpoint/2010/main" val="723103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16</a:t>
            </a:r>
            <a:r>
              <a:rPr lang="zh-CN" altLang="en-US" sz="2800" dirty="0"/>
              <a:t>、类型转换</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646331"/>
          </a:xfrm>
          <a:prstGeom prst="rect">
            <a:avLst/>
          </a:prstGeom>
          <a:noFill/>
        </p:spPr>
        <p:txBody>
          <a:bodyPr wrap="square" rtlCol="0">
            <a:spAutoFit/>
          </a:bodyPr>
          <a:lstStyle/>
          <a:p>
            <a:pPr latinLnBrk="1"/>
            <a:r>
              <a:rPr lang="zh-CN" altLang="en-US" dirty="0"/>
              <a:t>类型转换用于将一种数据类型的变量转换为另外一种类型的变量。</a:t>
            </a:r>
          </a:p>
        </p:txBody>
      </p:sp>
      <p:pic>
        <p:nvPicPr>
          <p:cNvPr id="2" name="图片 1">
            <a:extLst>
              <a:ext uri="{FF2B5EF4-FFF2-40B4-BE49-F238E27FC236}">
                <a16:creationId xmlns:a16="http://schemas.microsoft.com/office/drawing/2014/main" id="{44414432-533D-5A4F-9E32-13F98C4E1D6C}"/>
              </a:ext>
            </a:extLst>
          </p:cNvPr>
          <p:cNvPicPr>
            <a:picLocks noChangeAspect="1"/>
          </p:cNvPicPr>
          <p:nvPr/>
        </p:nvPicPr>
        <p:blipFill>
          <a:blip r:embed="rId3"/>
          <a:stretch>
            <a:fillRect/>
          </a:stretch>
        </p:blipFill>
        <p:spPr>
          <a:xfrm>
            <a:off x="5199743" y="914858"/>
            <a:ext cx="5549712" cy="2402114"/>
          </a:xfrm>
          <a:prstGeom prst="rect">
            <a:avLst/>
          </a:prstGeom>
        </p:spPr>
      </p:pic>
    </p:spTree>
    <p:extLst>
      <p:ext uri="{BB962C8B-B14F-4D97-AF65-F5344CB8AC3E}">
        <p14:creationId xmlns:p14="http://schemas.microsoft.com/office/powerpoint/2010/main" val="4418296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17</a:t>
            </a:r>
            <a:r>
              <a:rPr lang="zh-CN" altLang="en-US" sz="2800" dirty="0"/>
              <a:t>、接口</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200329"/>
          </a:xfrm>
          <a:prstGeom prst="rect">
            <a:avLst/>
          </a:prstGeom>
          <a:noFill/>
        </p:spPr>
        <p:txBody>
          <a:bodyPr wrap="square" rtlCol="0">
            <a:spAutoFit/>
          </a:bodyPr>
          <a:lstStyle/>
          <a:p>
            <a:pPr latinLnBrk="1"/>
            <a:r>
              <a:rPr lang="en" altLang="zh-CN" dirty="0"/>
              <a:t>Go </a:t>
            </a:r>
            <a:r>
              <a:rPr lang="zh-CN" altLang="en-US" dirty="0"/>
              <a:t>语言提供了另外一种数据类型即接口，它把所有的具有共性的方法定义在一起，任何其他类型只要实现了这些方法就是实现了这个接口。</a:t>
            </a:r>
          </a:p>
        </p:txBody>
      </p:sp>
      <p:pic>
        <p:nvPicPr>
          <p:cNvPr id="4" name="图片 3">
            <a:extLst>
              <a:ext uri="{FF2B5EF4-FFF2-40B4-BE49-F238E27FC236}">
                <a16:creationId xmlns:a16="http://schemas.microsoft.com/office/drawing/2014/main" id="{00D44D63-C6AD-734B-9D78-B178E7D6E501}"/>
              </a:ext>
            </a:extLst>
          </p:cNvPr>
          <p:cNvPicPr>
            <a:picLocks noChangeAspect="1"/>
          </p:cNvPicPr>
          <p:nvPr/>
        </p:nvPicPr>
        <p:blipFill>
          <a:blip r:embed="rId3"/>
          <a:stretch>
            <a:fillRect/>
          </a:stretch>
        </p:blipFill>
        <p:spPr>
          <a:xfrm>
            <a:off x="5465535" y="1262526"/>
            <a:ext cx="5267779" cy="4367945"/>
          </a:xfrm>
          <a:prstGeom prst="rect">
            <a:avLst/>
          </a:prstGeom>
        </p:spPr>
      </p:pic>
    </p:spTree>
    <p:extLst>
      <p:ext uri="{BB962C8B-B14F-4D97-AF65-F5344CB8AC3E}">
        <p14:creationId xmlns:p14="http://schemas.microsoft.com/office/powerpoint/2010/main" val="3385169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一、</a:t>
            </a:r>
            <a:r>
              <a:rPr lang="zh-CN" altLang="en" sz="2800" dirty="0"/>
              <a:t>简介</a:t>
            </a:r>
            <a:endParaRPr lang="zh-CN" altLang="en-US" sz="2800" dirty="0"/>
          </a:p>
          <a:p>
            <a:endParaRPr lang="zh-CN" altLang="en-US" sz="1200" dirty="0"/>
          </a:p>
        </p:txBody>
      </p:sp>
    </p:spTree>
    <p:extLst>
      <p:ext uri="{BB962C8B-B14F-4D97-AF65-F5344CB8AC3E}">
        <p14:creationId xmlns:p14="http://schemas.microsoft.com/office/powerpoint/2010/main" val="34447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2</a:t>
            </a:r>
            <a:r>
              <a:rPr lang="zh-CN" altLang="en-US" sz="2800" dirty="0"/>
              <a:t>、包结构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6" y="3376015"/>
            <a:ext cx="3396629" cy="584775"/>
          </a:xfrm>
          <a:prstGeom prst="rect">
            <a:avLst/>
          </a:prstGeom>
          <a:solidFill>
            <a:schemeClr val="bg1">
              <a:lumMod val="85000"/>
            </a:schemeClr>
          </a:solidFill>
        </p:spPr>
        <p:txBody>
          <a:bodyPr wrap="square" rtlCol="0">
            <a:spAutoFit/>
          </a:bodyPr>
          <a:lstStyle/>
          <a:p>
            <a:pPr latinLnBrk="1"/>
            <a:r>
              <a:rPr lang="zh-CN" altLang="en-US" sz="1600" b="1" dirty="0">
                <a:solidFill>
                  <a:srgbClr val="FF0000"/>
                </a:solidFill>
              </a:rPr>
              <a:t>每个 </a:t>
            </a:r>
            <a:r>
              <a:rPr lang="en" altLang="zh-CN" sz="1600" b="1" dirty="0">
                <a:solidFill>
                  <a:srgbClr val="FF0000"/>
                </a:solidFill>
              </a:rPr>
              <a:t>Go </a:t>
            </a:r>
            <a:r>
              <a:rPr lang="zh-CN" altLang="en-US" sz="1600" b="1" dirty="0">
                <a:solidFill>
                  <a:srgbClr val="FF0000"/>
                </a:solidFill>
              </a:rPr>
              <a:t>应用程序都包含一个名为 </a:t>
            </a:r>
            <a:endParaRPr lang="en-US" altLang="zh-CN" sz="1600" b="1" dirty="0">
              <a:solidFill>
                <a:srgbClr val="FF0000"/>
              </a:solidFill>
            </a:endParaRPr>
          </a:p>
          <a:p>
            <a:pPr latinLnBrk="1"/>
            <a:r>
              <a:rPr lang="en" altLang="zh-CN" sz="1600" b="1" dirty="0">
                <a:solidFill>
                  <a:srgbClr val="FF0000"/>
                </a:solidFill>
              </a:rPr>
              <a:t>main </a:t>
            </a:r>
            <a:r>
              <a:rPr lang="zh-CN" altLang="en-US" sz="1600" b="1" dirty="0">
                <a:solidFill>
                  <a:srgbClr val="FF0000"/>
                </a:solidFill>
              </a:rPr>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
        <p:nvSpPr>
          <p:cNvPr id="12" name="文本框 11">
            <a:extLst>
              <a:ext uri="{FF2B5EF4-FFF2-40B4-BE49-F238E27FC236}">
                <a16:creationId xmlns:a16="http://schemas.microsoft.com/office/drawing/2014/main" id="{9C55B7CE-FB41-7846-8448-1DAC98515C49}"/>
              </a:ext>
            </a:extLst>
          </p:cNvPr>
          <p:cNvSpPr txBox="1"/>
          <p:nvPr/>
        </p:nvSpPr>
        <p:spPr>
          <a:xfrm>
            <a:off x="319336" y="4350884"/>
            <a:ext cx="3396629" cy="1815882"/>
          </a:xfrm>
          <a:prstGeom prst="rect">
            <a:avLst/>
          </a:prstGeom>
          <a:solidFill>
            <a:schemeClr val="bg1">
              <a:lumMod val="85000"/>
            </a:schemeClr>
          </a:solidFill>
        </p:spPr>
        <p:txBody>
          <a:bodyPr wrap="square" rtlCol="0">
            <a:spAutoFit/>
          </a:bodyPr>
          <a:lstStyle/>
          <a:p>
            <a:pPr marL="285750" indent="-285750" latinLnBrk="1">
              <a:buFont typeface="Arial" panose="020B0604020202020204" pitchFamily="34" charset="0"/>
              <a:buChar char="•"/>
            </a:pPr>
            <a:r>
              <a:rPr lang="zh-CN" altLang="en-US" sz="1600" dirty="0"/>
              <a:t>文件名与包名没有直接关系，不一定要将文件名与包名定成同一个。</a:t>
            </a:r>
          </a:p>
          <a:p>
            <a:pPr marL="285750" indent="-285750" latinLnBrk="1">
              <a:buFont typeface="Arial" panose="020B0604020202020204" pitchFamily="34" charset="0"/>
              <a:buChar char="•"/>
            </a:pPr>
            <a:r>
              <a:rPr lang="zh-CN" altLang="en-US" sz="1600" dirty="0"/>
              <a:t> 文件夹名与包名没有直接关系，并非需要一致。</a:t>
            </a:r>
          </a:p>
          <a:p>
            <a:pPr marL="285750" indent="-285750" latinLnBrk="1">
              <a:buFont typeface="Arial" panose="020B0604020202020204" pitchFamily="34" charset="0"/>
              <a:buChar char="•"/>
            </a:pPr>
            <a:r>
              <a:rPr lang="zh-CN" altLang="en-US" sz="1600" dirty="0"/>
              <a:t> 同一个文件夹下的文件只能有一个包名，否则编译报错。</a:t>
            </a:r>
          </a:p>
        </p:txBody>
      </p:sp>
    </p:spTree>
    <p:extLst>
      <p:ext uri="{BB962C8B-B14F-4D97-AF65-F5344CB8AC3E}">
        <p14:creationId xmlns:p14="http://schemas.microsoft.com/office/powerpoint/2010/main" val="2810281007"/>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17130</TotalTime>
  <Words>2066</Words>
  <Application>Microsoft Macintosh PowerPoint</Application>
  <PresentationFormat>宽屏</PresentationFormat>
  <Paragraphs>206</Paragraphs>
  <Slides>27</Slides>
  <Notes>25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27</vt:i4>
      </vt:variant>
    </vt:vector>
  </HeadingPairs>
  <TitlesOfParts>
    <vt:vector size="35" baseType="lpstr">
      <vt:lpstr>等线</vt:lpstr>
      <vt:lpstr>宋体</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526</cp:revision>
  <dcterms:created xsi:type="dcterms:W3CDTF">2019-11-06T09:50:00Z</dcterms:created>
  <dcterms:modified xsi:type="dcterms:W3CDTF">2020-10-12T03:50:59Z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